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</p:sldIdLst>
  <p:sldSz cx="43891200" cy="38404800"/>
  <p:notesSz cx="6735763" cy="98663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192">
          <p15:clr>
            <a:srgbClr val="A4A3A4"/>
          </p15:clr>
        </p15:guide>
        <p15:guide id="2" orient="horz" pos="17088">
          <p15:clr>
            <a:srgbClr val="A4A3A4"/>
          </p15:clr>
        </p15:guide>
        <p15:guide id="3" orient="horz" pos="22464">
          <p15:clr>
            <a:srgbClr val="A4A3A4"/>
          </p15:clr>
        </p15:guide>
        <p15:guide id="4" pos="-1632">
          <p15:clr>
            <a:srgbClr val="A4A3A4"/>
          </p15:clr>
        </p15:guide>
        <p15:guide id="5" pos="13632">
          <p15:clr>
            <a:srgbClr val="A4A3A4"/>
          </p15:clr>
        </p15:guide>
        <p15:guide id="6" pos="14160">
          <p15:clr>
            <a:srgbClr val="A4A3A4"/>
          </p15:clr>
        </p15:guide>
        <p15:guide id="7" pos="20832">
          <p15:clr>
            <a:srgbClr val="A4A3A4"/>
          </p15:clr>
        </p15:guide>
        <p15:guide id="8" pos="6816">
          <p15:clr>
            <a:srgbClr val="A4A3A4"/>
          </p15:clr>
        </p15:guide>
        <p15:guide id="9" pos="20352">
          <p15:clr>
            <a:srgbClr val="A4A3A4"/>
          </p15:clr>
        </p15:guide>
        <p15:guide id="10" pos="72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E1B"/>
    <a:srgbClr val="EFC74C"/>
    <a:srgbClr val="6D1A8B"/>
    <a:srgbClr val="A77DBA"/>
    <a:srgbClr val="732790"/>
    <a:srgbClr val="82449E"/>
    <a:srgbClr val="FAE020"/>
    <a:srgbClr val="000042"/>
    <a:srgbClr val="00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868" autoAdjust="0"/>
    <p:restoredTop sz="94660"/>
  </p:normalViewPr>
  <p:slideViewPr>
    <p:cSldViewPr>
      <p:cViewPr>
        <p:scale>
          <a:sx n="30" d="100"/>
          <a:sy n="30" d="100"/>
        </p:scale>
        <p:origin x="1312" y="152"/>
      </p:cViewPr>
      <p:guideLst>
        <p:guide orient="horz" pos="6192"/>
        <p:guide orient="horz" pos="17088"/>
        <p:guide orient="horz" pos="22464"/>
        <p:guide pos="-1632"/>
        <p:guide pos="13632"/>
        <p:guide pos="14160"/>
        <p:guide pos="20832"/>
        <p:guide pos="6816"/>
        <p:guide pos="20352"/>
        <p:guide pos="7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5" y="11930063"/>
            <a:ext cx="37306250" cy="8232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3" y="21763038"/>
            <a:ext cx="30724475" cy="9813925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EB9B5-7EE3-4EA9-BDC8-B6652D2A71E7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95375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FBC2AA-7907-4FE6-B901-D9148B90499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80013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3" y="3414713"/>
            <a:ext cx="9326562" cy="307228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5" y="3414713"/>
            <a:ext cx="27827288" cy="307228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A2ABC-9140-42C2-BBA4-BB883214FCB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245714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A6A6D5-E80C-4C63-8249-33D3BF491AE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93990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4679275"/>
            <a:ext cx="37307838" cy="7626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6278225"/>
            <a:ext cx="37307838" cy="84010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92182E-5E18-4480-8A7C-2EF5E49B877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04432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5" y="11093450"/>
            <a:ext cx="18576925" cy="23044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11093450"/>
            <a:ext cx="18576925" cy="23044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25E32-CE64-4FB8-AE49-5FEDFD516DE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18942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538288"/>
            <a:ext cx="39503350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5" y="8596313"/>
            <a:ext cx="19392900" cy="35829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5" y="12179300"/>
            <a:ext cx="19392900" cy="22126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38" y="8596313"/>
            <a:ext cx="19400837" cy="35829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38" y="12179300"/>
            <a:ext cx="19400837" cy="22126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14B3A7-1A9A-44BA-A406-B1CC5A26D8C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11013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302815-CE40-4890-8EB3-CE85CE6B395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5411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D0F042-F45F-46E7-A1B7-140EBB655D4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0720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5" y="1528763"/>
            <a:ext cx="14439900" cy="65071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528763"/>
            <a:ext cx="24536400" cy="327771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5" y="8035925"/>
            <a:ext cx="14439900" cy="262699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E82F3A-8351-431D-9242-9F0E82CFB95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89695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3" y="26882725"/>
            <a:ext cx="26335037" cy="3175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3" y="3432175"/>
            <a:ext cx="26335037" cy="230425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3" y="30057725"/>
            <a:ext cx="26335037" cy="45069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775446-910A-418A-ADD3-DC75A86C4D66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4151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475" y="3414713"/>
            <a:ext cx="3730625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475" y="11093450"/>
            <a:ext cx="37306250" cy="2304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Click to edit Master text styles</a:t>
            </a:r>
          </a:p>
          <a:p>
            <a:pPr lvl="1"/>
            <a:r>
              <a:rPr lang="en-US" altLang="pt-BR"/>
              <a:t>Second level</a:t>
            </a:r>
          </a:p>
          <a:p>
            <a:pPr lvl="2"/>
            <a:r>
              <a:rPr lang="en-US" altLang="pt-BR"/>
              <a:t>Third level</a:t>
            </a:r>
          </a:p>
          <a:p>
            <a:pPr lvl="3"/>
            <a:r>
              <a:rPr lang="en-US" altLang="pt-BR"/>
              <a:t>Fourth level</a:t>
            </a:r>
          </a:p>
          <a:p>
            <a:pPr lvl="4"/>
            <a:r>
              <a:rPr lang="en-US" altLang="pt-BR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475" y="34990088"/>
            <a:ext cx="91440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>
              <a:defRPr sz="58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34990088"/>
            <a:ext cx="1390015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 algn="ctr">
              <a:defRPr sz="5800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34990088"/>
            <a:ext cx="91440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 algn="r">
              <a:defRPr sz="5800"/>
            </a:lvl1pPr>
          </a:lstStyle>
          <a:p>
            <a:pPr>
              <a:defRPr/>
            </a:pPr>
            <a:fld id="{D3A239CB-70DD-4B71-84DA-49C7F41197D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92538" rtl="0" eaLnBrk="0" fontAlgn="base" hangingPunct="0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+mj-lt"/>
          <a:ea typeface="ＭＳ Ｐゴシック" panose="020B0600070205080204" pitchFamily="34" charset="-128"/>
          <a:cs typeface="+mj-cs"/>
        </a:defRPr>
      </a:lvl1pPr>
      <a:lvl2pPr algn="ctr" defTabSz="3792538" rtl="0" eaLnBrk="0" fontAlgn="base" hangingPunct="0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2pPr>
      <a:lvl3pPr algn="ctr" defTabSz="3792538" rtl="0" eaLnBrk="0" fontAlgn="base" hangingPunct="0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3pPr>
      <a:lvl4pPr algn="ctr" defTabSz="3792538" rtl="0" eaLnBrk="0" fontAlgn="base" hangingPunct="0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4pPr>
      <a:lvl5pPr algn="ctr" defTabSz="3792538" rtl="0" eaLnBrk="0" fontAlgn="base" hangingPunct="0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5pPr>
      <a:lvl6pPr marL="457200" algn="ctr" defTabSz="3792538" rtl="0" fontAlgn="base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</a:defRPr>
      </a:lvl6pPr>
      <a:lvl7pPr marL="914400" algn="ctr" defTabSz="3792538" rtl="0" fontAlgn="base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</a:defRPr>
      </a:lvl7pPr>
      <a:lvl8pPr marL="1371600" algn="ctr" defTabSz="3792538" rtl="0" fontAlgn="base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</a:defRPr>
      </a:lvl8pPr>
      <a:lvl9pPr marL="1828800" algn="ctr" defTabSz="3792538" rtl="0" fontAlgn="base">
        <a:spcBef>
          <a:spcPct val="0"/>
        </a:spcBef>
        <a:spcAft>
          <a:spcPct val="0"/>
        </a:spcAft>
        <a:defRPr sz="18300">
          <a:solidFill>
            <a:schemeClr val="tx2"/>
          </a:solidFill>
          <a:latin typeface="Times" charset="0"/>
        </a:defRPr>
      </a:lvl9pPr>
    </p:titleStyle>
    <p:bodyStyle>
      <a:lvl1pPr marL="1420813" indent="-1420813" algn="l" defTabSz="3792538" rtl="0" eaLnBrk="0" fontAlgn="base" hangingPunct="0">
        <a:spcBef>
          <a:spcPct val="20000"/>
        </a:spcBef>
        <a:spcAft>
          <a:spcPct val="0"/>
        </a:spcAft>
        <a:buChar char="•"/>
        <a:defRPr sz="133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1pPr>
      <a:lvl2pPr marL="3081338" indent="-1185863" algn="l" defTabSz="3792538" rtl="0" eaLnBrk="0" fontAlgn="base" hangingPunct="0">
        <a:spcBef>
          <a:spcPct val="20000"/>
        </a:spcBef>
        <a:spcAft>
          <a:spcPct val="0"/>
        </a:spcAft>
        <a:buChar char="–"/>
        <a:defRPr sz="11700">
          <a:solidFill>
            <a:schemeClr val="tx1"/>
          </a:solidFill>
          <a:latin typeface="+mn-lt"/>
          <a:ea typeface="ＭＳ Ｐゴシック" charset="-128"/>
        </a:defRPr>
      </a:lvl2pPr>
      <a:lvl3pPr marL="4740275" indent="-947738" algn="l" defTabSz="3792538" rtl="0" eaLnBrk="0" fontAlgn="base" hangingPunct="0">
        <a:spcBef>
          <a:spcPct val="20000"/>
        </a:spcBef>
        <a:spcAft>
          <a:spcPct val="0"/>
        </a:spcAft>
        <a:buChar char="•"/>
        <a:defRPr sz="9900">
          <a:solidFill>
            <a:schemeClr val="tx1"/>
          </a:solidFill>
          <a:latin typeface="+mn-lt"/>
          <a:ea typeface="ＭＳ Ｐゴシック" charset="-128"/>
        </a:defRPr>
      </a:lvl3pPr>
      <a:lvl4pPr marL="6637338" indent="-949325" algn="l" defTabSz="3792538" rtl="0" eaLnBrk="0" fontAlgn="base" hangingPunct="0">
        <a:spcBef>
          <a:spcPct val="20000"/>
        </a:spcBef>
        <a:spcAft>
          <a:spcPct val="0"/>
        </a:spcAft>
        <a:buChar char="–"/>
        <a:defRPr sz="8300">
          <a:solidFill>
            <a:schemeClr val="tx1"/>
          </a:solidFill>
          <a:latin typeface="+mn-lt"/>
          <a:ea typeface="ＭＳ Ｐゴシック" charset="-128"/>
        </a:defRPr>
      </a:lvl4pPr>
      <a:lvl5pPr marL="8532813" indent="-947738" algn="l" defTabSz="3792538" rtl="0" eaLnBrk="0" fontAlgn="base" hangingPunct="0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5pPr>
      <a:lvl6pPr marL="8990013" indent="-947738" algn="l" defTabSz="3792538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6pPr>
      <a:lvl7pPr marL="9447213" indent="-947738" algn="l" defTabSz="3792538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7pPr>
      <a:lvl8pPr marL="9904413" indent="-947738" algn="l" defTabSz="3792538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8pPr>
      <a:lvl9pPr marL="10361613" indent="-947738" algn="l" defTabSz="3792538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hyperlink" Target="https://lamortalidad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7.tiff"/><Relationship Id="rId4" Type="http://schemas.openxmlformats.org/officeDocument/2006/relationships/image" Target="../media/image2.png"/><Relationship Id="rId9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18"/>
          <p:cNvSpPr txBox="1">
            <a:spLocks noChangeArrowheads="1"/>
          </p:cNvSpPr>
          <p:nvPr/>
        </p:nvSpPr>
        <p:spPr bwMode="auto">
          <a:xfrm>
            <a:off x="685800" y="31851600"/>
            <a:ext cx="9982200" cy="4864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Métodos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Aplicación de métodos de distribución de muertes (DDM) para evaluar la calidad de los datos.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TOPALS para suavizar las curvas de mortalidad y obtener la función complete de mortalidad.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Modelo bayesiano empírico para ajustar as curvas para áreas menores.</a:t>
            </a:r>
          </a:p>
          <a:p>
            <a:pPr algn="just">
              <a:spcBef>
                <a:spcPts val="1200"/>
              </a:spcBef>
              <a:spcAft>
                <a:spcPts val="600"/>
              </a:spcAft>
            </a:pPr>
            <a:endParaRPr lang="en-US" altLang="pt-BR" sz="2800" dirty="0">
              <a:latin typeface="Arial" panose="020B0604020202020204" pitchFamily="34" charset="0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09600" y="2514600"/>
            <a:ext cx="22816612" cy="5105400"/>
          </a:xfrm>
        </p:spPr>
        <p:txBody>
          <a:bodyPr/>
          <a:lstStyle/>
          <a:p>
            <a:pPr eaLnBrk="1" hangingPunct="1"/>
            <a:r>
              <a:rPr lang="es-ES_tradnl" altLang="pt-BR" sz="7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Estimaciones de mortalidad para áreas pequeñas en Argentina (2009-211)</a:t>
            </a: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721756" y="4932962"/>
            <a:ext cx="6248400" cy="2063750"/>
          </a:xfrm>
        </p:spPr>
        <p:txBody>
          <a:bodyPr anchor="ctr"/>
          <a:lstStyle/>
          <a:p>
            <a:pPr eaLnBrk="1" hangingPunct="1">
              <a:spcBef>
                <a:spcPct val="0"/>
              </a:spcBef>
            </a:pPr>
            <a:r>
              <a:rPr lang="en-US" altLang="pt-BR" sz="3000" b="1" dirty="0">
                <a:latin typeface="Arial" panose="020B0604020202020204" pitchFamily="34" charset="0"/>
              </a:rPr>
              <a:t>Nicolás Sacco</a:t>
            </a:r>
          </a:p>
          <a:p>
            <a:pPr eaLnBrk="1" hangingPunct="1">
              <a:spcBef>
                <a:spcPct val="0"/>
              </a:spcBef>
            </a:pPr>
            <a:r>
              <a:rPr lang="en-US" altLang="pt-BR" sz="3000" b="1" dirty="0">
                <a:latin typeface="Arial" panose="020B0604020202020204" pitchFamily="34" charset="0"/>
              </a:rPr>
              <a:t>Population Research Institute</a:t>
            </a: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0"/>
            <a:ext cx="43891200" cy="720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>
              <a:latin typeface="Arial" panose="020B0604020202020204" pitchFamily="34" charset="0"/>
            </a:endParaRPr>
          </a:p>
        </p:txBody>
      </p:sp>
      <p:sp>
        <p:nvSpPr>
          <p:cNvPr id="2059" name="Text Box 16"/>
          <p:cNvSpPr txBox="1">
            <a:spLocks noChangeArrowheads="1"/>
          </p:cNvSpPr>
          <p:nvPr/>
        </p:nvSpPr>
        <p:spPr bwMode="auto">
          <a:xfrm>
            <a:off x="879475" y="7908925"/>
            <a:ext cx="9796463" cy="6819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Objetivos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Evaluar la cobertura de defunciones para áreas menores en Argentina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Período 2009-2011.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Calcular estimaciones de funciones de mortalidad por edad y sexo.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Se propone como insumo para la aplicación de políticas de salud y para entender los diferenciales al interior del país.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Primer análisis en las provincias de Catamarca, Neuquén, Córdoba, Salta, Interior Buenos Aires e las 24 áreas del Gran Buenos Aires.</a:t>
            </a:r>
          </a:p>
        </p:txBody>
      </p:sp>
      <p:sp>
        <p:nvSpPr>
          <p:cNvPr id="2060" name="Text Box 17"/>
          <p:cNvSpPr txBox="1">
            <a:spLocks noChangeArrowheads="1"/>
          </p:cNvSpPr>
          <p:nvPr/>
        </p:nvSpPr>
        <p:spPr bwMode="auto">
          <a:xfrm>
            <a:off x="762000" y="15087600"/>
            <a:ext cx="9796463" cy="564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Relevancia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Uno de los países con mayor esperanza de vida en la región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Proceso más acelerado de transición de las causas de muerte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Escasos estudios de mortalidad por la calidad de los datos, a pesar de ser unos de los países con mayor calidad de estadísticas vitales de la región.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No hay estudios para áreas menores (estados y localidades)</a:t>
            </a:r>
          </a:p>
        </p:txBody>
      </p:sp>
      <p:sp>
        <p:nvSpPr>
          <p:cNvPr id="2061" name="Text Box 21"/>
          <p:cNvSpPr txBox="1">
            <a:spLocks noChangeArrowheads="1"/>
          </p:cNvSpPr>
          <p:nvPr/>
        </p:nvSpPr>
        <p:spPr bwMode="auto">
          <a:xfrm>
            <a:off x="32941988" y="16033436"/>
            <a:ext cx="9934575" cy="115282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4800" b="1" dirty="0">
                <a:solidFill>
                  <a:srgbClr val="000042"/>
                </a:solidFill>
                <a:latin typeface="Arial" panose="020B0604020202020204" pitchFamily="34" charset="0"/>
              </a:rPr>
              <a:t>Conclusiones, trabajo a futuro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Resultados muestran importantes diferenciales entre las regiones seleccionadas en la última década.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Fuerte vínculos entre los factores sociales y económicos.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sz="2800" dirty="0">
                <a:latin typeface="Arial" panose="020B0604020202020204" pitchFamily="34" charset="0"/>
              </a:rPr>
              <a:t>Necesidad de importante expandir la serie de datos y también testear nuevos métodos.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Método simple y dados simples abren una gama de análisis y preguntas.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A futuro, se propone utilizar la información construida como insumo para la </a:t>
            </a:r>
            <a:r>
              <a:rPr lang="es-ES_tradnl" altLang="pt-BR" sz="2800" i="1" dirty="0" err="1">
                <a:latin typeface="Arial" panose="020B0604020202020204" pitchFamily="34" charset="0"/>
              </a:rPr>
              <a:t>Latin</a:t>
            </a:r>
            <a:r>
              <a:rPr lang="es-ES_tradnl" altLang="pt-BR" sz="2800" i="1" dirty="0">
                <a:latin typeface="Arial" panose="020B0604020202020204" pitchFamily="34" charset="0"/>
              </a:rPr>
              <a:t> American Human </a:t>
            </a:r>
            <a:r>
              <a:rPr lang="es-ES_tradnl" altLang="pt-BR" sz="2800" i="1" dirty="0" err="1">
                <a:latin typeface="Arial" panose="020B0604020202020204" pitchFamily="34" charset="0"/>
              </a:rPr>
              <a:t>Mortality</a:t>
            </a:r>
            <a:r>
              <a:rPr lang="es-ES_tradnl" altLang="pt-BR" sz="2800" i="1" dirty="0">
                <a:latin typeface="Arial" panose="020B0604020202020204" pitchFamily="34" charset="0"/>
              </a:rPr>
              <a:t> </a:t>
            </a:r>
            <a:r>
              <a:rPr lang="es-ES_tradnl" altLang="pt-BR" sz="2800" i="1" dirty="0" err="1">
                <a:latin typeface="Arial" panose="020B0604020202020204" pitchFamily="34" charset="0"/>
              </a:rPr>
              <a:t>Database</a:t>
            </a:r>
            <a:r>
              <a:rPr lang="es-ES_tradnl" altLang="pt-BR" sz="2800" dirty="0">
                <a:latin typeface="Arial" panose="020B0604020202020204" pitchFamily="34" charset="0"/>
              </a:rPr>
              <a:t> (</a:t>
            </a:r>
            <a:r>
              <a:rPr lang="es-ES_tradnl" altLang="pt-BR" sz="2800" dirty="0">
                <a:latin typeface="Arial" panose="020B0604020202020204" pitchFamily="34" charset="0"/>
                <a:hlinkClick r:id="rId2"/>
              </a:rPr>
              <a:t>https://lamortalidad.org</a:t>
            </a:r>
            <a:r>
              <a:rPr lang="es-ES_tradnl" altLang="pt-BR" sz="2800" dirty="0">
                <a:latin typeface="Arial" panose="020B0604020202020204" pitchFamily="34" charset="0"/>
              </a:rPr>
              <a:t>).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Profundizar el estudio de los efectos edad-periodo-cohorte de la mortalidad en Argentina, parcialmente estudiados a nivel de total del país.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Necesidad de ajustar las curvas de mortalidad utilizando diferentes métodos.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Ajustes de curvas de mortalidad combinan métodos demográficos con métodos estadísticos.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Utilizar solamente métodos de distribución de muertes no resulta en análisis del todo adecuado (no reporta incertidumbre, problemas de presupuesto, etc.).</a:t>
            </a:r>
          </a:p>
        </p:txBody>
      </p:sp>
      <p:sp>
        <p:nvSpPr>
          <p:cNvPr id="44" name="Rectangle 5">
            <a:extLst>
              <a:ext uri="{FF2B5EF4-FFF2-40B4-BE49-F238E27FC236}">
                <a16:creationId xmlns:a16="http://schemas.microsoft.com/office/drawing/2014/main" id="{033B5DB9-3CD8-7646-9CFE-24F33440B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43891200" cy="720725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45" name="Rectangle 5">
            <a:extLst>
              <a:ext uri="{FF2B5EF4-FFF2-40B4-BE49-F238E27FC236}">
                <a16:creationId xmlns:a16="http://schemas.microsoft.com/office/drawing/2014/main" id="{7E03AF90-DAFE-B848-8F0E-225E68DC4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71600"/>
            <a:ext cx="43891200" cy="720725"/>
          </a:xfrm>
          <a:prstGeom prst="rect">
            <a:avLst/>
          </a:prstGeom>
          <a:solidFill>
            <a:schemeClr val="accent5">
              <a:lumMod val="9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4ADF8F-7D31-1549-A7EA-13CD447F8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5776" y="3388757"/>
            <a:ext cx="4924816" cy="1549619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676F99E9-5547-BA4B-BEFB-B4C50976B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85800"/>
            <a:ext cx="43891200" cy="720725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52" name="Rectangle 3">
            <a:extLst>
              <a:ext uri="{FF2B5EF4-FFF2-40B4-BE49-F238E27FC236}">
                <a16:creationId xmlns:a16="http://schemas.microsoft.com/office/drawing/2014/main" id="{B208451B-2E4B-D84B-B729-A7101BE31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674612" y="4931175"/>
            <a:ext cx="6858000" cy="206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>
            <a:lvl1pPr marL="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33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17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9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7432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2004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576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Iván Williams</a:t>
            </a:r>
          </a:p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Universidad Nacional de Luján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55F4C479-B5B8-5F47-846F-0C2F1AA285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92186" y="3159525"/>
            <a:ext cx="1905000" cy="1905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A6501FDE-648D-F04B-AC8C-90DE7C43DB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614760" y="3811643"/>
            <a:ext cx="4831080" cy="1192860"/>
          </a:xfrm>
          <a:prstGeom prst="rect">
            <a:avLst/>
          </a:prstGeom>
        </p:spPr>
      </p:pic>
      <p:sp>
        <p:nvSpPr>
          <p:cNvPr id="57" name="Rectangle 3">
            <a:extLst>
              <a:ext uri="{FF2B5EF4-FFF2-40B4-BE49-F238E27FC236}">
                <a16:creationId xmlns:a16="http://schemas.microsoft.com/office/drawing/2014/main" id="{AEF3A99C-F39B-8341-9EC9-71C716959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287769" y="4929388"/>
            <a:ext cx="8686800" cy="206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>
            <a:lvl1pPr marL="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33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17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9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7432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2004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576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Bernardo L. Queiroz</a:t>
            </a:r>
          </a:p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Universidad Federal de Minas Gerais</a:t>
            </a:r>
          </a:p>
        </p:txBody>
      </p:sp>
      <p:sp>
        <p:nvSpPr>
          <p:cNvPr id="60" name="Text Box 17">
            <a:extLst>
              <a:ext uri="{FF2B5EF4-FFF2-40B4-BE49-F238E27FC236}">
                <a16:creationId xmlns:a16="http://schemas.microsoft.com/office/drawing/2014/main" id="{D435F031-3426-BE40-880F-D9C6174690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21031200"/>
            <a:ext cx="9796463" cy="5218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Aportes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Permite estudiar el diferencial regional de mortalidad en el país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Contribuye para el entendimiento de la dinámica reciente de la mortalidad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Insumo para proyecciones de población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Permite estudiar como esos diferenciales, regionales y entre subgrupos, puede impactar en los niveles futuros en el país.</a:t>
            </a:r>
          </a:p>
        </p:txBody>
      </p:sp>
      <p:sp>
        <p:nvSpPr>
          <p:cNvPr id="61" name="Text Box 17">
            <a:extLst>
              <a:ext uri="{FF2B5EF4-FFF2-40B4-BE49-F238E27FC236}">
                <a16:creationId xmlns:a16="http://schemas.microsoft.com/office/drawing/2014/main" id="{6693E283-9B4E-FD44-848C-C6C74018A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26898600"/>
            <a:ext cx="9796463" cy="4357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Datos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Datos de muertes del registro civil de Argentina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Elaborados por la Dirección de Estadísticas e Información de Salud de Ministerio de Salud de la Nación (DEIS)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Población por edad y sexo de los censos demográficos</a:t>
            </a:r>
          </a:p>
          <a:p>
            <a:pPr marL="457200" indent="-457200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ES_tradnl" altLang="pt-BR" sz="2800" dirty="0">
                <a:latin typeface="Arial" panose="020B0604020202020204" pitchFamily="34" charset="0"/>
              </a:rPr>
              <a:t>Estimaciones del Instituto Nacional de Estadística (INDEC)</a:t>
            </a:r>
          </a:p>
        </p:txBody>
      </p:sp>
      <p:sp>
        <p:nvSpPr>
          <p:cNvPr id="62" name="Rectangle 5">
            <a:extLst>
              <a:ext uri="{FF2B5EF4-FFF2-40B4-BE49-F238E27FC236}">
                <a16:creationId xmlns:a16="http://schemas.microsoft.com/office/drawing/2014/main" id="{EC7DC221-80EC-6145-AC16-F49557A35B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760275"/>
            <a:ext cx="43891200" cy="720725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63" name="Rectangle 5">
            <a:extLst>
              <a:ext uri="{FF2B5EF4-FFF2-40B4-BE49-F238E27FC236}">
                <a16:creationId xmlns:a16="http://schemas.microsoft.com/office/drawing/2014/main" id="{C34E20A9-3E92-F343-80B8-B130659F8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57" y="36957000"/>
            <a:ext cx="43891200" cy="9906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64" name="Rectangle 5">
            <a:extLst>
              <a:ext uri="{FF2B5EF4-FFF2-40B4-BE49-F238E27FC236}">
                <a16:creationId xmlns:a16="http://schemas.microsoft.com/office/drawing/2014/main" id="{29433921-BC40-C744-8071-1D19DAF1F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499800"/>
            <a:ext cx="43891200" cy="720725"/>
          </a:xfrm>
          <a:prstGeom prst="rect">
            <a:avLst/>
          </a:prstGeom>
          <a:solidFill>
            <a:schemeClr val="accent5">
              <a:lumMod val="9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>
              <a:latin typeface="Arial" panose="020B0604020202020204" pitchFamily="34" charset="0"/>
            </a:endParaRPr>
          </a:p>
        </p:txBody>
      </p:sp>
      <p:pic>
        <p:nvPicPr>
          <p:cNvPr id="59" name="Imagen 58">
            <a:extLst>
              <a:ext uri="{FF2B5EF4-FFF2-40B4-BE49-F238E27FC236}">
                <a16:creationId xmlns:a16="http://schemas.microsoft.com/office/drawing/2014/main" id="{BEDE8DEC-C255-A041-9A28-830656423D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39173"/>
            <a:ext cx="4800599" cy="2172773"/>
          </a:xfrm>
          <a:prstGeom prst="rect">
            <a:avLst/>
          </a:prstGeom>
        </p:spPr>
      </p:pic>
      <p:sp>
        <p:nvSpPr>
          <p:cNvPr id="2062" name="Text Box 23"/>
          <p:cNvSpPr txBox="1">
            <a:spLocks noChangeArrowheads="1"/>
          </p:cNvSpPr>
          <p:nvPr/>
        </p:nvSpPr>
        <p:spPr bwMode="auto">
          <a:xfrm>
            <a:off x="33234139" y="28458413"/>
            <a:ext cx="9920287" cy="769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  <a:defRPr/>
            </a:pPr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Referencias</a:t>
            </a:r>
            <a:endParaRPr lang="es-ES_tradnl" altLang="pt-BR" dirty="0">
              <a:latin typeface="Arial" panose="020B0604020202020204" pitchFamily="34" charset="0"/>
            </a:endParaRP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Assunção, Renato M., Carl P. Schmertmann, Joseph E. Potter, and Suzana M. Cavenaghi. 2005. “Empirical Bayes Estimation of Demographic Schedules for Small Areas.” </a:t>
            </a:r>
            <a:r>
              <a:rPr lang="es-AR" sz="2000" i="1" dirty="0">
                <a:latin typeface="Helvetica" pitchFamily="2" charset="0"/>
              </a:rPr>
              <a:t>Demography</a:t>
            </a:r>
            <a:r>
              <a:rPr lang="es-AR" sz="2000" dirty="0">
                <a:latin typeface="Helvetica" pitchFamily="2" charset="0"/>
              </a:rPr>
              <a:t> 42 (3): 537–58.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Lima, Everton Emanuel Campos de, and Bernardo Lanza Queiroz. 2014. “Evolution of the Deaths Registry System in Brazil: Associations with Changes in the Mortality Profile, Under-Registration of Death Counts, and Ill-Defined Causes of Death.” </a:t>
            </a:r>
            <a:r>
              <a:rPr lang="es-AR" sz="2000" i="1" dirty="0">
                <a:latin typeface="Helvetica" pitchFamily="2" charset="0"/>
              </a:rPr>
              <a:t>Cadernos de Saúde Pública </a:t>
            </a:r>
            <a:r>
              <a:rPr lang="es-AR" sz="2000" dirty="0">
                <a:latin typeface="Helvetica" pitchFamily="2" charset="0"/>
              </a:rPr>
              <a:t>30 (8): 1721–30.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Marshall, Roger J. 1991. “Mapping Disease and Mortality Rates Using Empirical Bayes Estimators.” </a:t>
            </a:r>
            <a:r>
              <a:rPr lang="es-AR" sz="2000" i="1" dirty="0">
                <a:latin typeface="Helvetica" pitchFamily="2" charset="0"/>
              </a:rPr>
              <a:t>Journal of the Royal Statistical Society </a:t>
            </a:r>
            <a:r>
              <a:rPr lang="es-AR" sz="2000" dirty="0">
                <a:latin typeface="Helvetica" pitchFamily="2" charset="0"/>
              </a:rPr>
              <a:t>40 (2).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Queiroz, B. L., Flávio Henrique Miranda de Araujo Freire, Marcos Roberto Gonzaga, and Everton Emanuel Campos de Lima. 2017. “Completeness of Death-Count Coverage and Adult Mortality (45q15) for Brazilian States from 1980 to 2010.” </a:t>
            </a:r>
            <a:r>
              <a:rPr lang="es-AR" sz="2000" i="1" dirty="0">
                <a:latin typeface="Helvetica" pitchFamily="2" charset="0"/>
              </a:rPr>
              <a:t>Revista Brasileira de Epidemiologia</a:t>
            </a:r>
            <a:r>
              <a:rPr lang="es-AR" sz="2000" dirty="0">
                <a:latin typeface="Helvetica" pitchFamily="2" charset="0"/>
              </a:rPr>
              <a:t> 20 (Suppl. 1): 21–33.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Schmertmann, Carl P., and Marcos R. Gonzaga. 2018. “Bayesian Estimation of Age-Specific Mortality and Life Expectancy for Small Areas with Defective Vital Records.” </a:t>
            </a:r>
            <a:r>
              <a:rPr lang="es-AR" sz="2000" i="1" dirty="0">
                <a:latin typeface="Helvetica" pitchFamily="2" charset="0"/>
              </a:rPr>
              <a:t>Demography</a:t>
            </a:r>
            <a:r>
              <a:rPr lang="es-AR" sz="2000" dirty="0">
                <a:latin typeface="Helvetica" pitchFamily="2" charset="0"/>
              </a:rPr>
              <a:t> 55 (4): 1363–88.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Setel, Philip W., Sarah B. Macfarlane, Simon Szreter, Lene Mikkelsen, Prabhat Jha, Susan, Stout, and Carla AbouZahr. 2007. “A Scandal of Invisibility: Making Everyone Count by Counting Everyone.” </a:t>
            </a:r>
            <a:r>
              <a:rPr lang="es-AR" sz="2000" i="1" dirty="0">
                <a:latin typeface="Helvetica" pitchFamily="2" charset="0"/>
              </a:rPr>
              <a:t>The Lancet </a:t>
            </a:r>
            <a:r>
              <a:rPr lang="es-AR" sz="2000" dirty="0">
                <a:latin typeface="Helvetica" pitchFamily="2" charset="0"/>
              </a:rPr>
              <a:t>370 (9598): 1569–77.  	</a:t>
            </a:r>
          </a:p>
        </p:txBody>
      </p:sp>
      <p:sp>
        <p:nvSpPr>
          <p:cNvPr id="77" name="Text Box 18">
            <a:extLst>
              <a:ext uri="{FF2B5EF4-FFF2-40B4-BE49-F238E27FC236}">
                <a16:creationId xmlns:a16="http://schemas.microsoft.com/office/drawing/2014/main" id="{A0FE979D-E190-1C44-8586-FE3EF4B97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13179" y="7670581"/>
            <a:ext cx="16429037" cy="1587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Resultados preliminares</a:t>
            </a:r>
          </a:p>
          <a:p>
            <a:pPr algn="just">
              <a:spcBef>
                <a:spcPts val="1200"/>
              </a:spcBef>
              <a:spcAft>
                <a:spcPts val="600"/>
              </a:spcAft>
            </a:pPr>
            <a:endParaRPr lang="en-US" altLang="pt-BR" sz="2800" dirty="0">
              <a:latin typeface="Arial" panose="020B0604020202020204" pitchFamily="34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92257D8-ADFA-3F44-84E1-ABB6D8F5FD17}"/>
              </a:ext>
            </a:extLst>
          </p:cNvPr>
          <p:cNvSpPr txBox="1"/>
          <p:nvPr/>
        </p:nvSpPr>
        <p:spPr>
          <a:xfrm>
            <a:off x="13413179" y="9008634"/>
            <a:ext cx="107626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Tasa de mortalidad específica. Argentina, regiones seleccionadas (2009-2011)</a:t>
            </a:r>
          </a:p>
          <a:p>
            <a:endParaRPr lang="pt-PT" dirty="0"/>
          </a:p>
        </p:txBody>
      </p:sp>
      <p:pic>
        <p:nvPicPr>
          <p:cNvPr id="79" name="Imagen 78">
            <a:extLst>
              <a:ext uri="{FF2B5EF4-FFF2-40B4-BE49-F238E27FC236}">
                <a16:creationId xmlns:a16="http://schemas.microsoft.com/office/drawing/2014/main" id="{076F66C8-98DC-C14E-B1A7-FDCD88C2A8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71586" y="9464455"/>
            <a:ext cx="15392400" cy="12582428"/>
          </a:xfrm>
          <a:prstGeom prst="rect">
            <a:avLst/>
          </a:prstGeom>
        </p:spPr>
      </p:pic>
      <p:pic>
        <p:nvPicPr>
          <p:cNvPr id="80" name="Imagen 79">
            <a:extLst>
              <a:ext uri="{FF2B5EF4-FFF2-40B4-BE49-F238E27FC236}">
                <a16:creationId xmlns:a16="http://schemas.microsoft.com/office/drawing/2014/main" id="{B885D2F8-2DE6-C14E-9B93-051AFF8A756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365417" y="23057996"/>
            <a:ext cx="15604739" cy="12756004"/>
          </a:xfrm>
          <a:prstGeom prst="rect">
            <a:avLst/>
          </a:prstGeom>
        </p:spPr>
      </p:pic>
      <p:sp>
        <p:nvSpPr>
          <p:cNvPr id="81" name="CuadroTexto 80">
            <a:extLst>
              <a:ext uri="{FF2B5EF4-FFF2-40B4-BE49-F238E27FC236}">
                <a16:creationId xmlns:a16="http://schemas.microsoft.com/office/drawing/2014/main" id="{5EE9AFE0-97EB-FD4C-96AB-BCB13B7BEDFE}"/>
              </a:ext>
            </a:extLst>
          </p:cNvPr>
          <p:cNvSpPr txBox="1"/>
          <p:nvPr/>
        </p:nvSpPr>
        <p:spPr>
          <a:xfrm>
            <a:off x="13792200" y="22326600"/>
            <a:ext cx="153541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Esperanza de vida al nacer por provincias según departamente. Argentina, regiones seleccionadas (2009-2011)</a:t>
            </a:r>
          </a:p>
          <a:p>
            <a:endParaRPr lang="pt-PT" dirty="0"/>
          </a:p>
        </p:txBody>
      </p:sp>
      <p:pic>
        <p:nvPicPr>
          <p:cNvPr id="82" name="Imagen 81">
            <a:extLst>
              <a:ext uri="{FF2B5EF4-FFF2-40B4-BE49-F238E27FC236}">
                <a16:creationId xmlns:a16="http://schemas.microsoft.com/office/drawing/2014/main" id="{765BFEE3-ABD7-6548-9E06-B532ACE9080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941988" y="8278740"/>
            <a:ext cx="9051775" cy="7399321"/>
          </a:xfrm>
          <a:prstGeom prst="rect">
            <a:avLst/>
          </a:prstGeom>
        </p:spPr>
      </p:pic>
      <p:sp>
        <p:nvSpPr>
          <p:cNvPr id="84" name="CuadroTexto 83">
            <a:extLst>
              <a:ext uri="{FF2B5EF4-FFF2-40B4-BE49-F238E27FC236}">
                <a16:creationId xmlns:a16="http://schemas.microsoft.com/office/drawing/2014/main" id="{D20D13AE-1B6C-1040-BD9C-C355F7D11341}"/>
              </a:ext>
            </a:extLst>
          </p:cNvPr>
          <p:cNvSpPr txBox="1"/>
          <p:nvPr/>
        </p:nvSpPr>
        <p:spPr>
          <a:xfrm>
            <a:off x="32232599" y="7633134"/>
            <a:ext cx="109218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>
                <a:latin typeface="Arial" panose="020B0604020202020204" pitchFamily="34" charset="0"/>
                <a:cs typeface="Arial" panose="020B0604020202020204" pitchFamily="34" charset="0"/>
              </a:rPr>
              <a:t>Esperanza de vida al nacer por provincias según departamentos. Argentina, regiones seleccionadas (2009-2011)</a:t>
            </a:r>
          </a:p>
          <a:p>
            <a:endParaRPr lang="pt-P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{DBE9F413-5030-7743-A581-D603B351296E}tf16401369</Template>
  <TotalTime>1243</TotalTime>
  <Words>770</Words>
  <Application>Microsoft Macintosh PowerPoint</Application>
  <PresentationFormat>Personalizado</PresentationFormat>
  <Paragraphs>53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ＭＳ Ｐゴシック</vt:lpstr>
      <vt:lpstr>Arial</vt:lpstr>
      <vt:lpstr>Helvetica</vt:lpstr>
      <vt:lpstr>Times</vt:lpstr>
      <vt:lpstr>Blank Presentation</vt:lpstr>
      <vt:lpstr>Estimaciones de mortalidad para áreas pequeñas en Argentina (2009-211)</vt:lpstr>
    </vt:vector>
  </TitlesOfParts>
  <Manager>Leora Lawton</Manager>
  <Company>University of California, Berkeley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Berkeley Population Center</dc:creator>
  <cp:keywords/>
  <dc:description/>
  <cp:lastModifiedBy>Nicolás Sacco</cp:lastModifiedBy>
  <cp:revision>107</cp:revision>
  <cp:lastPrinted>2015-04-27T17:31:08Z</cp:lastPrinted>
  <dcterms:created xsi:type="dcterms:W3CDTF">2010-03-23T15:10:39Z</dcterms:created>
  <dcterms:modified xsi:type="dcterms:W3CDTF">2018-10-21T01:02:14Z</dcterms:modified>
  <cp:category/>
</cp:coreProperties>
</file>

<file path=docProps/thumbnail.jpeg>
</file>